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6"/>
  </p:notesMasterIdLst>
  <p:sldIdLst>
    <p:sldId id="291" r:id="rId2"/>
    <p:sldId id="292" r:id="rId3"/>
    <p:sldId id="294" r:id="rId4"/>
    <p:sldId id="295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66C084A-1F1A-4039-8339-E688D9000837}">
          <p14:sldIdLst>
            <p14:sldId id="291"/>
            <p14:sldId id="292"/>
            <p14:sldId id="294"/>
            <p14:sldId id="29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97A0"/>
    <a:srgbClr val="E54415"/>
    <a:srgbClr val="B1D0E5"/>
    <a:srgbClr val="F19300"/>
    <a:srgbClr val="FE0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5915" autoAdjust="0"/>
  </p:normalViewPr>
  <p:slideViewPr>
    <p:cSldViewPr>
      <p:cViewPr>
        <p:scale>
          <a:sx n="58" d="100"/>
          <a:sy n="58" d="100"/>
        </p:scale>
        <p:origin x="-246" y="-30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5665B-D7E9-4DEF-8FC5-CF97FB764938}" type="datetimeFigureOut">
              <a:rPr lang="zh-CN" altLang="en-US" smtClean="0"/>
              <a:pPr/>
              <a:t>2022/12/22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0D62A-0EDC-4DC8-9C32-FB765812F04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4472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9786E781-6D89-41C7-AFE1-632B0FC069F8}" type="slidenum">
              <a:rPr lang="ru-RU" altLang="ru-RU"/>
              <a:pPr/>
              <a:t>3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3429000" y="142876"/>
            <a:ext cx="8477251" cy="15716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74547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表格占位符 13"/>
          <p:cNvSpPr>
            <a:spLocks noGrp="1"/>
          </p:cNvSpPr>
          <p:nvPr>
            <p:ph type="tbl" sz="quarter" idx="10"/>
          </p:nvPr>
        </p:nvSpPr>
        <p:spPr>
          <a:xfrm>
            <a:off x="4190986" y="2714626"/>
            <a:ext cx="7429553" cy="285751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таблицы</a:t>
            </a:r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1"/>
          </p:nvPr>
        </p:nvSpPr>
        <p:spPr>
          <a:xfrm>
            <a:off x="571462" y="428605"/>
            <a:ext cx="3333751" cy="2214563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4190986" y="1428736"/>
            <a:ext cx="7429515" cy="1143014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3"/>
          </p:nvPr>
        </p:nvSpPr>
        <p:spPr>
          <a:xfrm>
            <a:off x="4191000" y="500063"/>
            <a:ext cx="4953000" cy="7858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79789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martArt 占位符 6"/>
          <p:cNvSpPr>
            <a:spLocks noGrp="1"/>
          </p:cNvSpPr>
          <p:nvPr>
            <p:ph type="dgm" sz="quarter" idx="10"/>
          </p:nvPr>
        </p:nvSpPr>
        <p:spPr>
          <a:xfrm>
            <a:off x="4095736" y="571480"/>
            <a:ext cx="6953299" cy="4071966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952501" y="571480"/>
            <a:ext cx="2857500" cy="400052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4095751" y="4786313"/>
            <a:ext cx="4572000" cy="7858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49786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表占位符 2"/>
          <p:cNvSpPr>
            <a:spLocks noGrp="1"/>
          </p:cNvSpPr>
          <p:nvPr>
            <p:ph type="chart" sz="quarter" idx="10"/>
          </p:nvPr>
        </p:nvSpPr>
        <p:spPr>
          <a:xfrm>
            <a:off x="2381225" y="714357"/>
            <a:ext cx="7429500" cy="4143375"/>
          </a:xfrm>
          <a:prstGeom prst="rect">
            <a:avLst/>
          </a:prstGeom>
        </p:spPr>
        <p:txBody>
          <a:bodyPr/>
          <a:lstStyle/>
          <a:p>
            <a:r>
              <a:rPr lang="ru-RU" altLang="zh-CN" smtClean="0"/>
              <a:t>Вставка диаграммы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000751" y="5000625"/>
            <a:ext cx="3810000" cy="857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56469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51" y="1143000"/>
            <a:ext cx="10858500" cy="1428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24865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143493" y="142876"/>
            <a:ext cx="6667507" cy="16430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78408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13811-1EBD-4D68-8FC6-AB9A2376BF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1244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FCF8E-9964-47DC-A13A-640D357695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9381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85E62-AA95-4F0C-A3E9-97C83A25927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847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780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63301" y="1470752"/>
            <a:ext cx="54006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2800" b="1" kern="0" dirty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  <a:ea typeface="+mj-ea"/>
                <a:cs typeface="+mj-cs"/>
              </a:rPr>
              <a:t>Участники </a:t>
            </a:r>
            <a:r>
              <a:rPr lang="ru-RU" altLang="ru-RU" sz="2800" b="1" kern="0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  <a:ea typeface="+mj-ea"/>
                <a:cs typeface="+mj-cs"/>
              </a:rPr>
              <a:t>встречи</a:t>
            </a:r>
            <a:endParaRPr lang="ru-RU" altLang="ru-RU" sz="2800" b="1" kern="0" dirty="0">
              <a:solidFill>
                <a:schemeClr val="accent3">
                  <a:lumMod val="75000"/>
                </a:schemeClr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4" name="Picture 13" descr="О-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3383" y="2368633"/>
            <a:ext cx="6998550" cy="1900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18" descr="https://karaksha.nethouse.ru/static/img/0000/0003/0443/30443777.3i5iovbsl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38" b="30006"/>
          <a:stretch/>
        </p:blipFill>
        <p:spPr bwMode="auto">
          <a:xfrm>
            <a:off x="2775493" y="4672194"/>
            <a:ext cx="3312368" cy="1886712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0" descr="http://schoolsbk.ucoz.net/shkola/DSC0276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80" y="4643992"/>
            <a:ext cx="2719505" cy="2039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s://sun9-25.userapi.com/impf/EnOFWALKkixR5D8BJgkfSHFwgO6QtYkOra-6Mg/Gi-D6-uRtZ0.jpg?size=1280x960&amp;quality=96&amp;sign=8c1a3dea103f9637935d800cc6cc3c6c&amp;type=album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3" b="13665"/>
          <a:stretch/>
        </p:blipFill>
        <p:spPr bwMode="auto">
          <a:xfrm>
            <a:off x="6063639" y="4727144"/>
            <a:ext cx="2840142" cy="19180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znamenka-school.ucoz.ru/_ph/2/29461076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0415" y="2332218"/>
            <a:ext cx="2724727" cy="1977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0" name="Picture 2" descr="Школа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02"/>
          <a:stretch/>
        </p:blipFill>
        <p:spPr bwMode="auto">
          <a:xfrm>
            <a:off x="8960210" y="4782987"/>
            <a:ext cx="3148458" cy="18642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5591944" y="4011752"/>
            <a:ext cx="4608513" cy="5953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МКОУ ОШ м. Опытное Поле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9865" y="4046573"/>
            <a:ext cx="3425826" cy="59531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МКОУ СШ м. Знаменка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912815" y="6362080"/>
            <a:ext cx="3024188" cy="5953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МКОУ ОШ с. </a:t>
            </a:r>
            <a:r>
              <a:rPr lang="ru-RU" sz="16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Каракша</a:t>
            </a:r>
            <a:endParaRPr lang="ru-RU" sz="16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-113158" y="6405096"/>
            <a:ext cx="3025973" cy="4802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МКОУ ОШ с. </a:t>
            </a:r>
            <a:r>
              <a:rPr lang="ru-RU" sz="1600" b="1" dirty="0" err="1">
                <a:solidFill>
                  <a:schemeClr val="tx1"/>
                </a:solidFill>
                <a:latin typeface="Bookman Old Style" panose="02050604050505020204" pitchFamily="18" charset="0"/>
              </a:rPr>
              <a:t>Салобеляк</a:t>
            </a:r>
            <a:endParaRPr lang="ru-RU" sz="1600" b="1" dirty="0">
              <a:solidFill>
                <a:schemeClr val="tx1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25769" y="6362080"/>
            <a:ext cx="3024188" cy="5953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МКОУ ОШ с. Никола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9099550" y="6362080"/>
            <a:ext cx="3092450" cy="5953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МКОУ ОШ д. Пушкино</a:t>
            </a: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8292245" y="129477"/>
            <a:ext cx="3816423" cy="424029"/>
          </a:xfr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latin typeface="Bookman Old Style" panose="02050604050505020204" pitchFamily="18" charset="0"/>
              </a:rPr>
              <a:t>23 декабря 2022 года</a:t>
            </a:r>
            <a:endParaRPr lang="ru-RU" sz="2000" b="1" dirty="0">
              <a:solidFill>
                <a:schemeClr val="accent3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6078" y="587299"/>
            <a:ext cx="112065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Педагогический экспресс в МКОУ ОШ </a:t>
            </a:r>
            <a:r>
              <a:rPr lang="ru-RU" altLang="ru-RU" sz="2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м</a:t>
            </a:r>
            <a:r>
              <a:rPr lang="ru-RU" altLang="ru-RU" sz="28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. Опытное Поле </a:t>
            </a:r>
            <a:endParaRPr lang="ru-RU" sz="2800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07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alt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95400" y="0"/>
            <a:ext cx="101531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6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Реализация </a:t>
            </a:r>
            <a:r>
              <a:rPr lang="ru-RU" altLang="ru-RU" sz="36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программы воспитания школы </a:t>
            </a:r>
            <a:r>
              <a:rPr lang="ru-RU" altLang="ru-RU" sz="36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через </a:t>
            </a:r>
            <a:r>
              <a:rPr lang="ru-RU" altLang="ru-RU" sz="36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взаимодействие </a:t>
            </a:r>
          </a:p>
          <a:p>
            <a:pPr algn="ctr"/>
            <a:r>
              <a:rPr lang="ru-RU" altLang="ru-RU" sz="36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с социальными партнерами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8008" y="1916832"/>
            <a:ext cx="11928648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800" b="1" kern="0" dirty="0">
                <a:solidFill>
                  <a:srgbClr val="003E00"/>
                </a:solidFill>
                <a:latin typeface="Bookman Old Style" panose="02050604050505020204" pitchFamily="18" charset="0"/>
              </a:rPr>
              <a:t>Девиз встречи: </a:t>
            </a:r>
            <a:r>
              <a:rPr lang="ru-RU" altLang="ru-RU" sz="2800" b="1" i="1" kern="0" dirty="0">
                <a:latin typeface="Bookman Old Style" panose="02050604050505020204" pitchFamily="18" charset="0"/>
              </a:rPr>
              <a:t>Сельский учитель – </a:t>
            </a:r>
            <a:r>
              <a:rPr lang="ru-RU" sz="2800" b="1" i="1" kern="0" dirty="0">
                <a:latin typeface="Bookman Old Style" panose="02050604050505020204" pitchFamily="18" charset="0"/>
              </a:rPr>
              <a:t>сельскому учителю</a:t>
            </a:r>
            <a:endParaRPr lang="ru-RU" sz="2800" b="1" i="1" dirty="0"/>
          </a:p>
        </p:txBody>
      </p:sp>
      <p:pic>
        <p:nvPicPr>
          <p:cNvPr id="1032" name="Picture 8" descr="https://sun9-west.userapi.com/sun9-10/s/v1/ig2/YMuEykmJhvVPeutmII0pEJPud3B4UcqFiL4aLKCVKjM8jXWszBPuZ_h81uAUhwWFtTnpRBsKb6_EKmOeYYLq5VRA.jpg?size=451x604&amp;quality=95&amp;type=album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14"/>
          <a:stretch/>
        </p:blipFill>
        <p:spPr bwMode="auto">
          <a:xfrm>
            <a:off x="8578367" y="2901094"/>
            <a:ext cx="3638289" cy="39802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un9-west.userapi.com/sun9-47/s/v1/ig2/0nBJMRtSF5L1JGXfIroh08__IctyY10QRaTun1qSaAxIqtrAFiEt5Hq67vGfsMcV3ld-JCFf2MH1tLdqddN2J2Wv.jpg?size=807x1080&amp;quality=95&amp;type=album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28" r="11476"/>
          <a:stretch/>
        </p:blipFill>
        <p:spPr bwMode="auto">
          <a:xfrm>
            <a:off x="-96688" y="2832012"/>
            <a:ext cx="3594813" cy="3905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sun9-north.userapi.com/sun9-77/s/v1/ig2/vVgUlCcnLhxRuLV8VA-Qa3_ZVTKjeHMg7HncTW06bjwGHXUCjBpjDnpu9DPv_UgTsCo_-kFwZlOxM6uX1zSIyFt4.jpg?size=1280x960&amp;quality=95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42" y="2901094"/>
            <a:ext cx="5115838" cy="38368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892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273051" y="1047750"/>
            <a:ext cx="5822949" cy="4325938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altLang="ru-RU" sz="36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altLang="ru-RU" sz="36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Развитие социального партнёрства </a:t>
            </a:r>
            <a:br>
              <a:rPr lang="ru-RU" altLang="ru-RU" sz="36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altLang="ru-RU" sz="36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как фактор повышения качества образования</a:t>
            </a:r>
            <a:endParaRPr lang="ru-RU" altLang="ru-RU" sz="3600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123" name="Объект 2"/>
          <p:cNvSpPr txBox="1">
            <a:spLocks/>
          </p:cNvSpPr>
          <p:nvPr/>
        </p:nvSpPr>
        <p:spPr bwMode="auto">
          <a:xfrm>
            <a:off x="273051" y="265113"/>
            <a:ext cx="6731000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sz="2000" b="1" dirty="0">
                <a:solidFill>
                  <a:srgbClr val="002060"/>
                </a:solidFill>
                <a:latin typeface="Bookman Old Style" pitchFamily="18" charset="0"/>
              </a:rPr>
              <a:t>Управление образования Яранского района</a:t>
            </a:r>
          </a:p>
        </p:txBody>
      </p:sp>
      <p:sp>
        <p:nvSpPr>
          <p:cNvPr id="5124" name="Объект 2"/>
          <p:cNvSpPr txBox="1">
            <a:spLocks/>
          </p:cNvSpPr>
          <p:nvPr/>
        </p:nvSpPr>
        <p:spPr bwMode="auto">
          <a:xfrm>
            <a:off x="1456267" y="5956300"/>
            <a:ext cx="4318000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</a:pPr>
            <a:r>
              <a:rPr lang="ru-RU" altLang="ru-RU" sz="2000" b="1">
                <a:solidFill>
                  <a:srgbClr val="002060"/>
                </a:solidFill>
                <a:latin typeface="Bookman Old Style" pitchFamily="18" charset="0"/>
              </a:rPr>
              <a:t>23 декабря 2022 года</a:t>
            </a:r>
          </a:p>
        </p:txBody>
      </p:sp>
      <p:sp>
        <p:nvSpPr>
          <p:cNvPr id="5125" name="Прямоугольник 1"/>
          <p:cNvSpPr>
            <a:spLocks noChangeArrowheads="1"/>
          </p:cNvSpPr>
          <p:nvPr/>
        </p:nvSpPr>
        <p:spPr bwMode="auto">
          <a:xfrm>
            <a:off x="7176120" y="4203700"/>
            <a:ext cx="501588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dirty="0"/>
              <a:t>Собраться вместе - это начало;   </a:t>
            </a:r>
            <a:endParaRPr lang="ru-RU" altLang="ru-RU" sz="2400" b="1" dirty="0" smtClean="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dirty="0" smtClean="0"/>
              <a:t>держаться </a:t>
            </a:r>
            <a:r>
              <a:rPr lang="ru-RU" altLang="ru-RU" sz="2400" b="1" dirty="0"/>
              <a:t>вместе - это прогресс;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 dirty="0"/>
              <a:t>работать вместе - это успех.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/>
              <a:t>Генри Форд</a:t>
            </a:r>
            <a:endParaRPr lang="ru-RU" altLang="ru-RU" sz="2400" b="1" i="1" dirty="0"/>
          </a:p>
        </p:txBody>
      </p:sp>
      <p:sp>
        <p:nvSpPr>
          <p:cNvPr id="5126" name="AutoShape 9" descr="https://rusinfo.info/wp-content/uploads/f/d/8/fd80ed3e98d15da317f39fd8d5f4ea15.jpe"/>
          <p:cNvSpPr>
            <a:spLocks noChangeAspect="1" noChangeArrowheads="1"/>
          </p:cNvSpPr>
          <p:nvPr/>
        </p:nvSpPr>
        <p:spPr bwMode="auto">
          <a:xfrm>
            <a:off x="52917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ru-RU" altLang="ru-RU"/>
          </a:p>
        </p:txBody>
      </p:sp>
      <p:pic>
        <p:nvPicPr>
          <p:cNvPr id="5127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833" y="687388"/>
            <a:ext cx="4607984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8038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184" y="188914"/>
            <a:ext cx="11808883" cy="6669087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 typeface="Arial" charset="0"/>
              <a:buNone/>
              <a:defRPr/>
            </a:pPr>
            <a:r>
              <a:rPr lang="ru-RU" sz="3000" b="1" dirty="0">
                <a:solidFill>
                  <a:srgbClr val="002060"/>
                </a:solidFill>
              </a:rPr>
              <a:t>Социальное </a:t>
            </a:r>
            <a:r>
              <a:rPr lang="ru-RU" sz="3000" b="1" dirty="0" smtClean="0">
                <a:solidFill>
                  <a:srgbClr val="002060"/>
                </a:solidFill>
              </a:rPr>
              <a:t>партнёрство </a:t>
            </a:r>
            <a:r>
              <a:rPr lang="ru-RU" sz="3000" dirty="0"/>
              <a:t>- это </a:t>
            </a:r>
            <a:r>
              <a:rPr lang="ru-RU" sz="3000" b="1" i="1" dirty="0"/>
              <a:t>добровольные</a:t>
            </a:r>
            <a:r>
              <a:rPr lang="ru-RU" sz="3000" dirty="0"/>
              <a:t> и </a:t>
            </a:r>
            <a:r>
              <a:rPr lang="ru-RU" sz="3000" b="1" i="1" dirty="0"/>
              <a:t>взаимовыгодные</a:t>
            </a:r>
            <a:r>
              <a:rPr lang="ru-RU" sz="3000" dirty="0"/>
              <a:t> отношения равноправных субъектов, которые формируются на основе </a:t>
            </a:r>
            <a:r>
              <a:rPr lang="ru-RU" sz="3000" b="1" i="1" dirty="0"/>
              <a:t>заинтересованности</a:t>
            </a:r>
            <a:r>
              <a:rPr lang="ru-RU" sz="3000" dirty="0"/>
              <a:t> всех сторон в создании условий для развития обучающихся</a:t>
            </a:r>
            <a:r>
              <a:rPr lang="ru-RU" sz="3000" dirty="0" smtClean="0"/>
              <a:t>.</a:t>
            </a:r>
          </a:p>
          <a:p>
            <a:pPr marL="0" indent="0" algn="just">
              <a:spcBef>
                <a:spcPts val="0"/>
              </a:spcBef>
              <a:buFont typeface="Arial" charset="0"/>
              <a:buNone/>
              <a:defRPr/>
            </a:pPr>
            <a:endParaRPr lang="ru-RU" sz="3000" dirty="0"/>
          </a:p>
          <a:p>
            <a:pPr marL="0" indent="0" algn="just">
              <a:spcBef>
                <a:spcPts val="0"/>
              </a:spcBef>
              <a:buFont typeface="Arial" charset="0"/>
              <a:buNone/>
              <a:defRPr/>
            </a:pPr>
            <a:r>
              <a:rPr lang="ru-RU" sz="3000" b="1" dirty="0">
                <a:solidFill>
                  <a:srgbClr val="002060"/>
                </a:solidFill>
              </a:rPr>
              <a:t>Социальное партнёрство</a:t>
            </a:r>
            <a:r>
              <a:rPr lang="ru-RU" sz="3000" dirty="0">
                <a:solidFill>
                  <a:srgbClr val="002060"/>
                </a:solidFill>
              </a:rPr>
              <a:t> </a:t>
            </a:r>
            <a:r>
              <a:rPr lang="ru-RU" sz="3000" dirty="0"/>
              <a:t>-  это особый тип </a:t>
            </a:r>
            <a:r>
              <a:rPr lang="ru-RU" sz="3000" b="1" i="1" dirty="0"/>
              <a:t>совместной</a:t>
            </a:r>
            <a:r>
              <a:rPr lang="ru-RU" sz="3000" dirty="0"/>
              <a:t> деятельности между субъектами образовательного процесса, характеризующийся </a:t>
            </a:r>
            <a:r>
              <a:rPr lang="ru-RU" sz="3000" b="1" i="1" dirty="0"/>
              <a:t>доверием</a:t>
            </a:r>
            <a:r>
              <a:rPr lang="ru-RU" sz="3000" dirty="0"/>
              <a:t>, </a:t>
            </a:r>
            <a:r>
              <a:rPr lang="ru-RU" sz="3000" b="1" i="1" dirty="0"/>
              <a:t>общими</a:t>
            </a:r>
            <a:r>
              <a:rPr lang="ru-RU" sz="3000" i="1" dirty="0"/>
              <a:t> </a:t>
            </a:r>
            <a:r>
              <a:rPr lang="ru-RU" sz="3000" b="1" i="1" dirty="0"/>
              <a:t>целями</a:t>
            </a:r>
            <a:r>
              <a:rPr lang="ru-RU" sz="3000" i="1" dirty="0"/>
              <a:t> </a:t>
            </a:r>
            <a:r>
              <a:rPr lang="ru-RU" sz="3000" b="1" i="1" dirty="0"/>
              <a:t>и ценностями</a:t>
            </a:r>
            <a:r>
              <a:rPr lang="ru-RU" sz="3000" b="1" dirty="0"/>
              <a:t>, </a:t>
            </a:r>
            <a:r>
              <a:rPr lang="ru-RU" sz="3000" b="1" i="1" dirty="0"/>
              <a:t>добровольностью и долговременностью </a:t>
            </a:r>
            <a:r>
              <a:rPr lang="ru-RU" sz="3000" dirty="0"/>
              <a:t>отношений, а также признанием </a:t>
            </a:r>
            <a:r>
              <a:rPr lang="ru-RU" sz="3000" b="1" i="1" dirty="0"/>
              <a:t>взаимной</a:t>
            </a:r>
            <a:r>
              <a:rPr lang="ru-RU" sz="3000" i="1" dirty="0"/>
              <a:t> </a:t>
            </a:r>
            <a:r>
              <a:rPr lang="ru-RU" sz="3000" b="1" i="1" dirty="0"/>
              <a:t>ответственности</a:t>
            </a:r>
            <a:r>
              <a:rPr lang="ru-RU" sz="3000" i="1" dirty="0"/>
              <a:t> </a:t>
            </a:r>
            <a:r>
              <a:rPr lang="ru-RU" sz="3000" dirty="0"/>
              <a:t>сторон за результат их сотрудничества и </a:t>
            </a:r>
            <a:r>
              <a:rPr lang="ru-RU" sz="3000" b="1" i="1" dirty="0"/>
              <a:t>развития</a:t>
            </a:r>
            <a:r>
              <a:rPr lang="ru-RU" sz="3000" dirty="0"/>
              <a:t>. 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69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raining-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solas/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training-01</Template>
  <TotalTime>470</TotalTime>
  <Words>156</Words>
  <Application>Microsoft Office PowerPoint</Application>
  <PresentationFormat>Произвольный</PresentationFormat>
  <Paragraphs>23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1_training-01</vt:lpstr>
      <vt:lpstr>Презентация PowerPoint</vt:lpstr>
      <vt:lpstr>Презентация PowerPoint</vt:lpstr>
      <vt:lpstr> Развитие социального партнёрства  как фактор повышения качества образования</vt:lpstr>
      <vt:lpstr>Презентация PowerPoint</vt:lpstr>
    </vt:vector>
  </TitlesOfParts>
  <Company>УчебныеПрезентации.рф;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Учеба и книги</dc:title>
  <dc:creator>УчебныеПрезентации.РФ</dc:creator>
  <cp:lastModifiedBy>Ожигина Ю.А.</cp:lastModifiedBy>
  <cp:revision>30</cp:revision>
  <dcterms:created xsi:type="dcterms:W3CDTF">2012-07-31T13:58:46Z</dcterms:created>
  <dcterms:modified xsi:type="dcterms:W3CDTF">2022-12-22T07:04:25Z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193013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